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68" r:id="rId4"/>
    <p:sldId id="269" r:id="rId5"/>
    <p:sldId id="266" r:id="rId6"/>
    <p:sldId id="275" r:id="rId7"/>
    <p:sldId id="276" r:id="rId8"/>
    <p:sldId id="277" r:id="rId9"/>
    <p:sldId id="270" r:id="rId10"/>
    <p:sldId id="279" r:id="rId11"/>
    <p:sldId id="280" r:id="rId12"/>
    <p:sldId id="273" r:id="rId13"/>
    <p:sldId id="274" r:id="rId14"/>
    <p:sldId id="296" r:id="rId15"/>
    <p:sldId id="297" r:id="rId16"/>
    <p:sldId id="298" r:id="rId17"/>
    <p:sldId id="299" r:id="rId18"/>
    <p:sldId id="300" r:id="rId19"/>
    <p:sldId id="301" r:id="rId20"/>
    <p:sldId id="293" r:id="rId21"/>
    <p:sldId id="271"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3BA483-6B4B-4B23-B2DC-FD26953E7435}">
          <p14:sldIdLst>
            <p14:sldId id="256"/>
            <p14:sldId id="267"/>
            <p14:sldId id="268"/>
            <p14:sldId id="269"/>
            <p14:sldId id="266"/>
            <p14:sldId id="275"/>
            <p14:sldId id="276"/>
            <p14:sldId id="277"/>
            <p14:sldId id="270"/>
            <p14:sldId id="279"/>
            <p14:sldId id="280"/>
            <p14:sldId id="273"/>
            <p14:sldId id="274"/>
            <p14:sldId id="296"/>
            <p14:sldId id="297"/>
            <p14:sldId id="298"/>
            <p14:sldId id="299"/>
            <p14:sldId id="300"/>
            <p14:sldId id="301"/>
            <p14:sldId id="293"/>
            <p14:sldId id="271"/>
            <p14:sldId id="263"/>
          </p14:sldIdLst>
        </p14:section>
        <p14:section name="Untitled Section" id="{68CC6418-0655-4AFE-B095-3ADD8E4C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sa Gopidi" userId="b88b32a9c40d2dda" providerId="LiveId" clId="{19A92B89-5A2E-4EE8-B653-A5ED783ECC0B}"/>
    <pc:docChg chg="delSld modSld sldOrd modSection">
      <pc:chgData name="Manasa Gopidi" userId="b88b32a9c40d2dda" providerId="LiveId" clId="{19A92B89-5A2E-4EE8-B653-A5ED783ECC0B}" dt="2024-09-22T10:33:23.390" v="6" actId="2696"/>
      <pc:docMkLst>
        <pc:docMk/>
      </pc:docMkLst>
      <pc:sldChg chg="modSp mod">
        <pc:chgData name="Manasa Gopidi" userId="b88b32a9c40d2dda" providerId="LiveId" clId="{19A92B89-5A2E-4EE8-B653-A5ED783ECC0B}" dt="2024-09-21T08:28:33.385" v="5"/>
        <pc:sldMkLst>
          <pc:docMk/>
          <pc:sldMk cId="0" sldId="268"/>
        </pc:sldMkLst>
        <pc:spChg chg="mod">
          <ac:chgData name="Manasa Gopidi" userId="b88b32a9c40d2dda" providerId="LiveId" clId="{19A92B89-5A2E-4EE8-B653-A5ED783ECC0B}" dt="2024-09-21T08:28:33.385" v="5"/>
          <ac:spMkLst>
            <pc:docMk/>
            <pc:sldMk cId="0" sldId="268"/>
            <ac:spMk id="3" creationId="{00000000-0000-0000-0000-000000000000}"/>
          </ac:spMkLst>
        </pc:spChg>
      </pc:sldChg>
      <pc:sldChg chg="ord">
        <pc:chgData name="Manasa Gopidi" userId="b88b32a9c40d2dda" providerId="LiveId" clId="{19A92B89-5A2E-4EE8-B653-A5ED783ECC0B}" dt="2024-09-18T06:40:12.172" v="1"/>
        <pc:sldMkLst>
          <pc:docMk/>
          <pc:sldMk cId="0" sldId="269"/>
        </pc:sldMkLst>
      </pc:sldChg>
      <pc:sldChg chg="del ord">
        <pc:chgData name="Manasa Gopidi" userId="b88b32a9c40d2dda" providerId="LiveId" clId="{19A92B89-5A2E-4EE8-B653-A5ED783ECC0B}" dt="2024-09-22T10:33:23.390" v="6" actId="2696"/>
        <pc:sldMkLst>
          <pc:docMk/>
          <pc:sldMk cId="0" sldId="27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t>9/22/2024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a:t>E-FIR/Electronic First Information Report</a:t>
            </a:r>
            <a:br>
              <a:rPr lang="en-IN"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USED</a:t>
            </a:r>
            <a:endParaRPr lang="en-IN" dirty="0"/>
          </a:p>
        </p:txBody>
      </p:sp>
      <p:sp>
        <p:nvSpPr>
          <p:cNvPr id="3" name="Content Placeholder 2"/>
          <p:cNvSpPr>
            <a:spLocks noGrp="1"/>
          </p:cNvSpPr>
          <p:nvPr>
            <p:ph idx="1"/>
          </p:nvPr>
        </p:nvSpPr>
        <p:spPr/>
        <p:txBody>
          <a:bodyPr/>
          <a:lstStyle/>
          <a:p>
            <a:r>
              <a:rPr lang="en-US" dirty="0"/>
              <a:t>FRONT-END-HTML,CSS,JAVA SCRIPT</a:t>
            </a:r>
            <a:r>
              <a:rPr lang="en-IN" altLang="en-US" dirty="0"/>
              <a:t>,JSON</a:t>
            </a:r>
            <a:endParaRPr lang="en-US" dirty="0"/>
          </a:p>
          <a:p>
            <a:r>
              <a:rPr lang="en-US" dirty="0"/>
              <a:t>BACK-END-</a:t>
            </a:r>
            <a:r>
              <a:rPr lang="en-IN" altLang="en-US" dirty="0"/>
              <a:t>PHP</a:t>
            </a:r>
            <a:endParaRPr lang="en-US" dirty="0"/>
          </a:p>
          <a:p>
            <a:pPr marL="0" indent="0">
              <a:buNone/>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1368910"/>
          </a:xfrm>
        </p:spPr>
        <p:txBody>
          <a:bodyPr>
            <a:normAutofit fontScale="90000"/>
          </a:bodyPr>
          <a:lstStyle/>
          <a:p>
            <a:r>
              <a:rPr lang="en-US" dirty="0"/>
              <a:t>MODULES</a:t>
            </a:r>
            <a:br>
              <a:rPr lang="en-US" dirty="0"/>
            </a:br>
            <a:endParaRPr lang="en-IN" dirty="0"/>
          </a:p>
        </p:txBody>
      </p:sp>
      <p:sp>
        <p:nvSpPr>
          <p:cNvPr id="3" name="Subtitle 2"/>
          <p:cNvSpPr>
            <a:spLocks noGrp="1"/>
          </p:cNvSpPr>
          <p:nvPr>
            <p:ph type="subTitle" idx="1"/>
          </p:nvPr>
        </p:nvSpPr>
        <p:spPr>
          <a:xfrm>
            <a:off x="1595269" y="2052735"/>
            <a:ext cx="3984437" cy="3806889"/>
          </a:xfrm>
        </p:spPr>
        <p:txBody>
          <a:bodyPr/>
          <a:lstStyle/>
          <a:p>
            <a:pPr marL="457200" indent="-457200">
              <a:buFont typeface="+mj-lt"/>
              <a:buAutoNum type="arabicPeriod"/>
            </a:pPr>
            <a:r>
              <a:rPr lang="en-US" dirty="0"/>
              <a:t>USER</a:t>
            </a:r>
          </a:p>
          <a:p>
            <a:pPr marL="457200" indent="-457200">
              <a:buFont typeface="+mj-lt"/>
              <a:buAutoNum type="arabicPeriod"/>
            </a:pPr>
            <a:r>
              <a:rPr lang="en-US" dirty="0"/>
              <a:t>POLICE</a:t>
            </a:r>
            <a:endParaRPr lang="en-IN" dirty="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SYSTEM(CITIZEN LOGIN)</a:t>
            </a:r>
          </a:p>
        </p:txBody>
      </p:sp>
      <p:pic>
        <p:nvPicPr>
          <p:cNvPr id="8" name="Content Placeholder 7"/>
          <p:cNvPicPr>
            <a:picLocks noGrp="1" noChangeAspect="1"/>
          </p:cNvPicPr>
          <p:nvPr>
            <p:ph sz="half" idx="2"/>
          </p:nvPr>
        </p:nvPicPr>
        <p:blipFill>
          <a:blip r:embed="rId2"/>
          <a:stretch>
            <a:fillRect/>
          </a:stretch>
        </p:blipFill>
        <p:spPr>
          <a:xfrm>
            <a:off x="6173788" y="2136067"/>
            <a:ext cx="5753036" cy="3236082"/>
          </a:xfrm>
        </p:spPr>
      </p:pic>
      <p:sp>
        <p:nvSpPr>
          <p:cNvPr id="4" name="Content Placeholder 3"/>
          <p:cNvSpPr>
            <a:spLocks noGrp="1"/>
          </p:cNvSpPr>
          <p:nvPr>
            <p:ph sz="half" idx="1"/>
          </p:nvPr>
        </p:nvSpPr>
        <p:spPr>
          <a:xfrm>
            <a:off x="913795" y="2088319"/>
            <a:ext cx="5106004" cy="3909809"/>
          </a:xfrm>
        </p:spPr>
        <p:txBody>
          <a:bodyPr>
            <a:normAutofit/>
          </a:bodyPr>
          <a:lstStyle/>
          <a:p>
            <a:r>
              <a:rPr lang="en-IN" dirty="0"/>
              <a:t>The CITIZEN LOGIN consists of many services such as lodging a complaint, check the status of the complaint, check the reports or files related to that complaints, previous records or FIR’s and finally verification.</a:t>
            </a:r>
          </a:p>
          <a:p>
            <a:r>
              <a:rPr lang="en-IN" dirty="0"/>
              <a:t>This login can be further developed into lodging different types of complaints in different forms which makes it user friendly.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SYSTEM(POLICE LOGIN)</a:t>
            </a:r>
          </a:p>
        </p:txBody>
      </p:sp>
      <p:pic>
        <p:nvPicPr>
          <p:cNvPr id="8" name="Content Placeholder 7"/>
          <p:cNvPicPr>
            <a:picLocks noGrp="1" noChangeAspect="1"/>
          </p:cNvPicPr>
          <p:nvPr>
            <p:ph sz="half" idx="2"/>
          </p:nvPr>
        </p:nvPicPr>
        <p:blipFill>
          <a:blip r:embed="rId2"/>
          <a:stretch>
            <a:fillRect/>
          </a:stretch>
        </p:blipFill>
        <p:spPr>
          <a:xfrm>
            <a:off x="6232511" y="2344622"/>
            <a:ext cx="5835242" cy="3282323"/>
          </a:xfrm>
        </p:spPr>
      </p:pic>
      <p:sp>
        <p:nvSpPr>
          <p:cNvPr id="4" name="Content Placeholder 3"/>
          <p:cNvSpPr>
            <a:spLocks noGrp="1"/>
          </p:cNvSpPr>
          <p:nvPr>
            <p:ph sz="half" idx="1"/>
          </p:nvPr>
        </p:nvSpPr>
        <p:spPr>
          <a:xfrm>
            <a:off x="913795" y="2088319"/>
            <a:ext cx="5106004" cy="4160081"/>
          </a:xfrm>
        </p:spPr>
        <p:txBody>
          <a:bodyPr>
            <a:normAutofit lnSpcReduction="10000"/>
          </a:bodyPr>
          <a:lstStyle/>
          <a:p>
            <a:r>
              <a:rPr lang="en-IN" dirty="0"/>
              <a:t>The POLICE LOGIN consists of many features such as to check the new arrival of the complaints in that particular police station, to  upload the files/ reports related to the case they are working on, to update the status of the cases present in that police station, to see the records of the previously solved complaints and also to check the requests of the user verification which enables high security to the house owners.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6360" y="609600"/>
            <a:ext cx="5715000" cy="1326515"/>
          </a:xfrm>
        </p:spPr>
        <p:txBody>
          <a:bodyPr/>
          <a:lstStyle/>
          <a:p>
            <a:r>
              <a:rPr lang="en-IN" altLang="en-US"/>
              <a:t>Output screens</a:t>
            </a:r>
          </a:p>
        </p:txBody>
      </p:sp>
      <p:pic>
        <p:nvPicPr>
          <p:cNvPr id="5" name="Picture 4"/>
          <p:cNvPicPr>
            <a:picLocks noChangeAspect="1"/>
          </p:cNvPicPr>
          <p:nvPr/>
        </p:nvPicPr>
        <p:blipFill>
          <a:blip r:embed="rId2"/>
          <a:stretch>
            <a:fillRect/>
          </a:stretch>
        </p:blipFill>
        <p:spPr>
          <a:xfrm>
            <a:off x="2012315" y="2012950"/>
            <a:ext cx="7338060" cy="36423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105" y="1071880"/>
            <a:ext cx="5668010" cy="3740785"/>
          </a:xfrm>
          <a:prstGeom prst="rect">
            <a:avLst/>
          </a:prstGeom>
        </p:spPr>
      </p:pic>
      <p:pic>
        <p:nvPicPr>
          <p:cNvPr id="5" name="Picture 4"/>
          <p:cNvPicPr>
            <a:picLocks noChangeAspect="1"/>
          </p:cNvPicPr>
          <p:nvPr/>
        </p:nvPicPr>
        <p:blipFill>
          <a:blip r:embed="rId3"/>
          <a:stretch>
            <a:fillRect/>
          </a:stretch>
        </p:blipFill>
        <p:spPr>
          <a:xfrm>
            <a:off x="6172200" y="1072515"/>
            <a:ext cx="5439410" cy="36436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810" y="800100"/>
            <a:ext cx="9898380" cy="5257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810" y="800100"/>
            <a:ext cx="9898380" cy="5257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2090" y="979170"/>
            <a:ext cx="9227820" cy="4899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810" y="800100"/>
            <a:ext cx="9898380" cy="5257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ABSRACT OF THE PROJECT</a:t>
            </a:r>
          </a:p>
        </p:txBody>
      </p:sp>
      <p:sp>
        <p:nvSpPr>
          <p:cNvPr id="3" name="Content Placeholder 2"/>
          <p:cNvSpPr>
            <a:spLocks noGrp="1"/>
          </p:cNvSpPr>
          <p:nvPr>
            <p:ph idx="1"/>
          </p:nvPr>
        </p:nvSpPr>
        <p:spPr/>
        <p:txBody>
          <a:bodyPr/>
          <a:lstStyle/>
          <a:p>
            <a:pPr marL="0" indent="0">
              <a:buNone/>
            </a:pPr>
            <a:r>
              <a:rPr lang="en-US" dirty="0"/>
              <a:t>The E- First Information Report System (E- FIR) represents a paradigm shift in law enforcement, harnessing advanced technologies to optimize crime prevention and investigation. Integrating Web development with the FIR System empowers law enforcement agencies to predict and respond to criminal activities efficiently. Key components include Filing a FIR and then looking into the status and reports of that FIR and many other features. As agencies globally embrace digital transformation, the E- FIR emerges as a pivotal tool, promising to revolutionize traditional policing and foster safer communities.</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83945" y="-379730"/>
            <a:ext cx="3822700" cy="2077720"/>
          </a:xfrm>
        </p:spPr>
        <p:txBody>
          <a:bodyPr/>
          <a:lstStyle/>
          <a:p>
            <a:r>
              <a:rPr lang="en-IN" altLang="en-US" sz="3200"/>
              <a:t>conclusion</a:t>
            </a:r>
          </a:p>
        </p:txBody>
      </p:sp>
      <p:sp>
        <p:nvSpPr>
          <p:cNvPr id="5" name="Subtitle 4"/>
          <p:cNvSpPr>
            <a:spLocks noGrp="1"/>
          </p:cNvSpPr>
          <p:nvPr>
            <p:ph type="subTitle" idx="1"/>
          </p:nvPr>
        </p:nvSpPr>
        <p:spPr>
          <a:xfrm>
            <a:off x="1595120" y="2097405"/>
            <a:ext cx="9001760" cy="3160395"/>
          </a:xfrm>
        </p:spPr>
        <p:txBody>
          <a:bodyPr>
            <a:normAutofit lnSpcReduction="20000"/>
          </a:bodyPr>
          <a:lstStyle/>
          <a:p>
            <a:pPr algn="just"/>
            <a:r>
              <a:rPr lang="en-US"/>
              <a:t>In conclusion, the E-FIR system is not just a technological innovation; it is a step towards a more accessible, transparent, and efficient justice system. By bridging the gap between the </a:t>
            </a:r>
          </a:p>
          <a:p>
            <a:pPr algn="just"/>
            <a:r>
              <a:rPr lang="en-US"/>
              <a:t>public and law enforcement, the system contributes to the creation of safer communities and a more accountable policing framework.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Any queries ?</a:t>
            </a:r>
            <a:endParaRPr lang="en-IN" dirty="0"/>
          </a:p>
        </p:txBody>
      </p:sp>
      <p:pic>
        <p:nvPicPr>
          <p:cNvPr id="2050" name="Picture 2" descr="Any Queries Png - 3d Question Mark Png, Transparent Png -  1024x872(#1442840) - PngFin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5020" y="2609850"/>
            <a:ext cx="2665111" cy="2239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1303175"/>
            <a:ext cx="10353761" cy="4251649"/>
          </a:xfrm>
        </p:spPr>
        <p:txBody>
          <a:bodyPr/>
          <a:lstStyle/>
          <a:p>
            <a:r>
              <a:rPr lang="en-IN"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lstStyle/>
          <a:p>
            <a:pPr marL="0" indent="0">
              <a:buNone/>
            </a:pPr>
            <a:r>
              <a:rPr lang="en-US" dirty="0"/>
              <a:t>E</a:t>
            </a:r>
            <a:r>
              <a:rPr lang="en-US" sz="2000" dirty="0"/>
              <a:t>-FIR (Electronic First Information Report) is a digital version of the FIR (First Information Report) that can be filed online through the official website of the police department. It allows individuals to report a crime without having to physically visit the police station, making it a convenient and efficient and also we can check the status and reports of the given complaint which gives the citizens the transparency of the case.</a:t>
            </a:r>
          </a:p>
          <a:p>
            <a:pPr marL="0" indent="0">
              <a:buNone/>
            </a:pPr>
            <a:r>
              <a:rPr lang="en-US" sz="2000" dirty="0"/>
              <a:t>we are taking a significant step toward a more accountable and responsive justice system.</a:t>
            </a:r>
          </a:p>
          <a:p>
            <a:pPr marL="0" indent="0">
              <a:buNone/>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38" y="373310"/>
            <a:ext cx="10353761" cy="1326321"/>
          </a:xfrm>
        </p:spPr>
        <p:txBody>
          <a:bodyPr/>
          <a:lstStyle/>
          <a:p>
            <a:r>
              <a:rPr lang="en-US" dirty="0"/>
              <a:t>OBJECTIVES</a:t>
            </a:r>
            <a:endParaRPr lang="en-IN" dirty="0"/>
          </a:p>
        </p:txBody>
      </p:sp>
      <p:sp>
        <p:nvSpPr>
          <p:cNvPr id="3" name="Content Placeholder 2"/>
          <p:cNvSpPr>
            <a:spLocks noGrp="1"/>
          </p:cNvSpPr>
          <p:nvPr>
            <p:ph idx="1"/>
          </p:nvPr>
        </p:nvSpPr>
        <p:spPr>
          <a:xfrm>
            <a:off x="919119" y="1827616"/>
            <a:ext cx="10353762" cy="4657074"/>
          </a:xfrm>
        </p:spPr>
        <p:txBody>
          <a:bodyPr>
            <a:normAutofit/>
          </a:bodyPr>
          <a:lstStyle/>
          <a:p>
            <a:pPr marL="0" indent="0" algn="l">
              <a:buNone/>
            </a:pPr>
            <a:endParaRPr lang="en-US" sz="2300" dirty="0"/>
          </a:p>
          <a:p>
            <a:r>
              <a:rPr lang="en-US" sz="2300" dirty="0"/>
              <a:t>Online Reporting:</a:t>
            </a:r>
          </a:p>
          <a:p>
            <a:pPr marL="0" indent="0" algn="l">
              <a:buNone/>
            </a:pPr>
            <a:r>
              <a:rPr lang="en-US" sz="2100" dirty="0"/>
              <a:t>E-FIR systems allow individuals to file a report online, eliminating the need to visit a police station in person</a:t>
            </a:r>
            <a:r>
              <a:rPr lang="en-US" sz="2900" dirty="0"/>
              <a:t>.</a:t>
            </a:r>
          </a:p>
          <a:p>
            <a:r>
              <a:rPr lang="en-US" sz="2300" dirty="0"/>
              <a:t>Digital Submission:</a:t>
            </a:r>
          </a:p>
          <a:p>
            <a:pPr marL="0" indent="0">
              <a:buNone/>
            </a:pPr>
            <a:r>
              <a:rPr lang="en-US" dirty="0"/>
              <a:t>The complainant can submit all necessary details and documents in a digital format, making the process more efficient and reducing paperwork.</a:t>
            </a:r>
            <a:endParaRPr lang="en-US" dirty="0">
              <a:solidFill>
                <a:srgbClr val="374151"/>
              </a:solidFill>
              <a:effectLst/>
              <a:latin typeface="Söhne"/>
            </a:endParaRPr>
          </a:p>
          <a:p>
            <a:pPr algn="l"/>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593" y="428178"/>
            <a:ext cx="11224813" cy="4893647"/>
          </a:xfrm>
          <a:prstGeom prst="rect">
            <a:avLst/>
          </a:prstGeom>
          <a:noFill/>
        </p:spPr>
        <p:txBody>
          <a:bodyPr wrap="square">
            <a:spAutoFit/>
          </a:bodyPr>
          <a:lstStyle/>
          <a:p>
            <a:pPr lvl="1" algn="l"/>
            <a:endParaRPr lang="en-US" dirty="0"/>
          </a:p>
          <a:p>
            <a:pPr marL="342900" indent="-342900" algn="l">
              <a:buFont typeface="Arial" panose="020B0604020202020204" pitchFamily="34" charset="0"/>
              <a:buChar char="•"/>
            </a:pPr>
            <a:r>
              <a:rPr lang="en-US" sz="2000" dirty="0"/>
              <a:t>User Authentication:</a:t>
            </a:r>
          </a:p>
          <a:p>
            <a:pPr algn="l"/>
            <a:endParaRPr lang="en-US" dirty="0"/>
          </a:p>
          <a:p>
            <a:pPr algn="l"/>
            <a:r>
              <a:rPr lang="en-US" dirty="0"/>
              <a:t>E-FIR platforms usually include a system for authenticating the identity of the complainant to ensure the legality of the report.</a:t>
            </a:r>
            <a:r>
              <a:rPr lang="en-US" b="1" i="0" dirty="0">
                <a:solidFill>
                  <a:srgbClr val="374151"/>
                </a:solidFill>
                <a:effectLst/>
                <a:latin typeface="Söhne"/>
              </a:rPr>
              <a:t> </a:t>
            </a:r>
          </a:p>
          <a:p>
            <a:pPr algn="l"/>
            <a:endParaRPr lang="en-US" b="1" i="0" dirty="0">
              <a:solidFill>
                <a:srgbClr val="374151"/>
              </a:solidFill>
              <a:effectLst/>
              <a:latin typeface="Söhne"/>
            </a:endParaRPr>
          </a:p>
          <a:p>
            <a:pPr marL="342900" indent="-342900" algn="l">
              <a:buFont typeface="Arial" panose="020B0604020202020204" pitchFamily="34" charset="0"/>
              <a:buChar char="•"/>
            </a:pPr>
            <a:r>
              <a:rPr lang="en-US" sz="2000" dirty="0"/>
              <a:t>Status Tracking:</a:t>
            </a:r>
          </a:p>
          <a:p>
            <a:pPr algn="l"/>
            <a:endParaRPr lang="en-US" dirty="0"/>
          </a:p>
          <a:p>
            <a:pPr algn="l"/>
            <a:r>
              <a:rPr lang="en-US" dirty="0"/>
              <a:t>Complainants can track the status and progress of their E-FIR online, providing transparency in the investigation process.</a:t>
            </a:r>
          </a:p>
          <a:p>
            <a:pPr algn="l"/>
            <a:endParaRPr lang="en-US" dirty="0"/>
          </a:p>
          <a:p>
            <a:pPr algn="l"/>
            <a:endParaRPr lang="en-US" dirty="0"/>
          </a:p>
          <a:p>
            <a:pPr marL="342900" indent="-342900" algn="l">
              <a:buFont typeface="Arial" panose="020B0604020202020204" pitchFamily="34" charset="0"/>
              <a:buChar char="•"/>
            </a:pPr>
            <a:r>
              <a:rPr lang="en-US" sz="2000" dirty="0"/>
              <a:t> Transparency:</a:t>
            </a:r>
          </a:p>
          <a:p>
            <a:pPr algn="l"/>
            <a:endParaRPr lang="en-US" dirty="0"/>
          </a:p>
          <a:p>
            <a:pPr algn="l"/>
            <a:r>
              <a:rPr lang="en-US" dirty="0"/>
              <a:t>As every report can be seen by the police and the person who has lodged the complaint we can say that there will be more transparency of the investigation to the citizen.</a:t>
            </a:r>
          </a:p>
          <a:p>
            <a:pPr algn="l"/>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07597"/>
            <a:ext cx="10353761" cy="1326321"/>
          </a:xfrm>
        </p:spPr>
        <p:txBody>
          <a:bodyPr/>
          <a:lstStyle/>
          <a:p>
            <a:r>
              <a:rPr lang="en-IN" dirty="0"/>
              <a:t>EXISTING SYSTEM</a:t>
            </a:r>
          </a:p>
        </p:txBody>
      </p:sp>
      <p:pic>
        <p:nvPicPr>
          <p:cNvPr id="6" name="Content Placeholder 5"/>
          <p:cNvPicPr>
            <a:picLocks noGrp="1" noChangeAspect="1"/>
          </p:cNvPicPr>
          <p:nvPr>
            <p:ph sz="half" idx="1"/>
          </p:nvPr>
        </p:nvPicPr>
        <p:blipFill>
          <a:blip r:embed="rId2"/>
          <a:stretch>
            <a:fillRect/>
          </a:stretch>
        </p:blipFill>
        <p:spPr>
          <a:xfrm>
            <a:off x="342747" y="2224555"/>
            <a:ext cx="5675851" cy="3192666"/>
          </a:xfrm>
        </p:spPr>
      </p:pic>
      <p:sp>
        <p:nvSpPr>
          <p:cNvPr id="4" name="Content Placeholder 3"/>
          <p:cNvSpPr>
            <a:spLocks noGrp="1"/>
          </p:cNvSpPr>
          <p:nvPr>
            <p:ph sz="half" idx="2"/>
          </p:nvPr>
        </p:nvSpPr>
        <p:spPr/>
        <p:txBody>
          <a:bodyPr>
            <a:normAutofit lnSpcReduction="10000"/>
          </a:bodyPr>
          <a:lstStyle/>
          <a:p>
            <a:r>
              <a:rPr lang="en-IN" dirty="0"/>
              <a:t>Existing system is known as DIGITAL POLICE by the government of India . It consists of giving many types of complaints online. It consists of many features such as service , contact </a:t>
            </a:r>
            <a:r>
              <a:rPr lang="en-IN" dirty="0" err="1"/>
              <a:t>detaila</a:t>
            </a:r>
            <a:r>
              <a:rPr lang="en-IN" dirty="0"/>
              <a:t> and service about that feedback and etc., It is mainly used to only give complaints through online without going to the police station they may be recorded as 0-FIR or normal FIR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DISADVANTAGES OF EXISTING SYSTEM</a:t>
            </a:r>
          </a:p>
        </p:txBody>
      </p:sp>
      <p:sp>
        <p:nvSpPr>
          <p:cNvPr id="3" name="Content Placeholder 2"/>
          <p:cNvSpPr>
            <a:spLocks noGrp="1"/>
          </p:cNvSpPr>
          <p:nvPr>
            <p:ph sz="half" idx="1"/>
          </p:nvPr>
        </p:nvSpPr>
        <p:spPr>
          <a:xfrm>
            <a:off x="536290" y="2088319"/>
            <a:ext cx="5106004" cy="4270536"/>
          </a:xfrm>
        </p:spPr>
        <p:txBody>
          <a:bodyPr>
            <a:normAutofit fontScale="92500" lnSpcReduction="20000"/>
          </a:bodyPr>
          <a:lstStyle/>
          <a:p>
            <a:r>
              <a:rPr lang="en-IN" dirty="0"/>
              <a:t>It does not show the status either it is closed or open</a:t>
            </a:r>
          </a:p>
          <a:p>
            <a:r>
              <a:rPr lang="en-IN" dirty="0"/>
              <a:t>Getting a copy of FIR contains of a lot of process</a:t>
            </a:r>
          </a:p>
          <a:p>
            <a:r>
              <a:rPr lang="en-IN" dirty="0"/>
              <a:t>The police cannot store or upload the files related to the case</a:t>
            </a:r>
          </a:p>
          <a:p>
            <a:r>
              <a:rPr lang="en-IN" dirty="0"/>
              <a:t>Less transparency to the people</a:t>
            </a:r>
          </a:p>
          <a:p>
            <a:r>
              <a:rPr lang="en-IN" dirty="0"/>
              <a:t>Less secure due to lack of registration facility to the complainer.</a:t>
            </a:r>
          </a:p>
          <a:p>
            <a:r>
              <a:rPr lang="en-IN" dirty="0"/>
              <a:t>No better keep track of evidence</a:t>
            </a:r>
          </a:p>
          <a:p>
            <a:r>
              <a:rPr lang="en-IN" dirty="0"/>
              <a:t>Partially manual which is time consuming</a:t>
            </a:r>
          </a:p>
        </p:txBody>
      </p:sp>
      <p:pic>
        <p:nvPicPr>
          <p:cNvPr id="6" name="Content Placeholder 5"/>
          <p:cNvPicPr>
            <a:picLocks noGrp="1" noChangeAspect="1"/>
          </p:cNvPicPr>
          <p:nvPr>
            <p:ph sz="half" idx="2"/>
          </p:nvPr>
        </p:nvPicPr>
        <p:blipFill>
          <a:blip r:embed="rId2"/>
          <a:stretch>
            <a:fillRect/>
          </a:stretch>
        </p:blipFill>
        <p:spPr>
          <a:xfrm>
            <a:off x="5813062" y="2340528"/>
            <a:ext cx="6173397" cy="338915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system</a:t>
            </a:r>
          </a:p>
        </p:txBody>
      </p:sp>
      <p:sp>
        <p:nvSpPr>
          <p:cNvPr id="3" name="Content Placeholder 2"/>
          <p:cNvSpPr>
            <a:spLocks noGrp="1"/>
          </p:cNvSpPr>
          <p:nvPr>
            <p:ph sz="half" idx="1"/>
          </p:nvPr>
        </p:nvSpPr>
        <p:spPr>
          <a:xfrm>
            <a:off x="418844" y="2398711"/>
            <a:ext cx="5106004" cy="3702881"/>
          </a:xfrm>
        </p:spPr>
        <p:txBody>
          <a:bodyPr/>
          <a:lstStyle/>
          <a:p>
            <a:r>
              <a:rPr lang="en-IN" dirty="0"/>
              <a:t>The E-FIR System is a online digital policing system which consists all the features of the DIGITAL POLICE (Existing Features) and it also consists of many other features which overcomes the disadvantages of the existing system. It consists of both the police and </a:t>
            </a:r>
            <a:r>
              <a:rPr lang="en-US" sz="2000" dirty="0"/>
              <a:t>citizen</a:t>
            </a:r>
            <a:r>
              <a:rPr lang="en-IN" dirty="0"/>
              <a:t> login.</a:t>
            </a:r>
          </a:p>
          <a:p>
            <a:endParaRPr lang="en-IN" dirty="0"/>
          </a:p>
        </p:txBody>
      </p:sp>
      <p:pic>
        <p:nvPicPr>
          <p:cNvPr id="5" name="Content Placeholder 8"/>
          <p:cNvPicPr>
            <a:picLocks noGrp="1" noChangeAspect="1"/>
          </p:cNvPicPr>
          <p:nvPr>
            <p:ph sz="half" idx="2"/>
          </p:nvPr>
        </p:nvPicPr>
        <p:blipFill>
          <a:blip r:embed="rId2"/>
          <a:stretch>
            <a:fillRect/>
          </a:stretch>
        </p:blipFill>
        <p:spPr>
          <a:xfrm>
            <a:off x="6090675" y="2257750"/>
            <a:ext cx="5839267" cy="3284587"/>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p>
        </p:txBody>
      </p:sp>
      <p:sp>
        <p:nvSpPr>
          <p:cNvPr id="3" name="Content Placeholder 2"/>
          <p:cNvSpPr>
            <a:spLocks noGrp="1"/>
          </p:cNvSpPr>
          <p:nvPr>
            <p:ph idx="1"/>
          </p:nvPr>
        </p:nvSpPr>
        <p:spPr>
          <a:xfrm>
            <a:off x="913795" y="2096064"/>
            <a:ext cx="10353762" cy="4152336"/>
          </a:xfrm>
        </p:spPr>
        <p:txBody>
          <a:bodyPr>
            <a:normAutofit/>
          </a:bodyPr>
          <a:lstStyle/>
          <a:p>
            <a:pPr marL="457200" indent="-457200">
              <a:buFont typeface="Arial" panose="020B0604020202020204" pitchFamily="34" charset="0"/>
              <a:buChar char="•"/>
            </a:pPr>
            <a:r>
              <a:rPr lang="en-US" sz="2000" dirty="0"/>
              <a:t>The advantage of E-FIR is that it saves time and resources, as it eliminates the need for physical visits to the police station. It also provides a quick and efficient way to report incidents, making it easier for law enforcement to take action.</a:t>
            </a:r>
          </a:p>
          <a:p>
            <a:pPr marL="457200" indent="-457200">
              <a:buFont typeface="Arial" panose="020B0604020202020204" pitchFamily="34" charset="0"/>
              <a:buChar char="•"/>
            </a:pPr>
            <a:r>
              <a:rPr lang="en-US" sz="2000" dirty="0"/>
              <a:t>More transparency of the case to the citizens which increases the trust on police.</a:t>
            </a:r>
          </a:p>
          <a:p>
            <a:pPr marL="457200" indent="-457200">
              <a:buFont typeface="Arial" panose="020B0604020202020204" pitchFamily="34" charset="0"/>
              <a:buChar char="•"/>
            </a:pPr>
            <a:r>
              <a:rPr lang="en-US" sz="2000" dirty="0"/>
              <a:t>Development of police to citizen relationship </a:t>
            </a:r>
          </a:p>
          <a:p>
            <a:pPr marL="457200" indent="-457200">
              <a:buFont typeface="Arial" panose="020B0604020202020204" pitchFamily="34" charset="0"/>
              <a:buChar char="•"/>
            </a:pPr>
            <a:r>
              <a:rPr lang="en-US" dirty="0"/>
              <a:t>The </a:t>
            </a:r>
            <a:r>
              <a:rPr lang="en-US" sz="2000" dirty="0"/>
              <a:t>citizens can be able to view the status or reports of the case without going to the police station which decreases the physical visits to the police station</a:t>
            </a:r>
          </a:p>
          <a:p>
            <a:pPr marL="457200" indent="-457200">
              <a:buFont typeface="Arial" panose="020B0604020202020204" pitchFamily="34" charset="0"/>
              <a:buChar char="•"/>
            </a:pPr>
            <a:r>
              <a:rPr lang="en-US" dirty="0"/>
              <a:t>The police can store the FIR’s and reports in virtual form which makes it very easy for retrieval and for future requirements.</a:t>
            </a:r>
            <a:endParaRPr lang="en-US"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110</TotalTime>
  <Words>874</Words>
  <Application>Microsoft Office PowerPoint</Application>
  <PresentationFormat>Widescreen</PresentationFormat>
  <Paragraphs>60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Bookman Old Style</vt:lpstr>
      <vt:lpstr>Rockwell</vt:lpstr>
      <vt:lpstr>Söhne</vt:lpstr>
      <vt:lpstr>Damask</vt:lpstr>
      <vt:lpstr>E-FIR/Electronic First Information Report </vt:lpstr>
      <vt:lpstr>ABSRACT OF THE PROJECT</vt:lpstr>
      <vt:lpstr>INTRODUCTION</vt:lpstr>
      <vt:lpstr>OBJECTIVES</vt:lpstr>
      <vt:lpstr>PowerPoint Presentation</vt:lpstr>
      <vt:lpstr>EXISTING SYSTEM</vt:lpstr>
      <vt:lpstr>DISADVANTAGES OF EXISTING SYSTEM</vt:lpstr>
      <vt:lpstr>Proposed system</vt:lpstr>
      <vt:lpstr>ADVANTAGES</vt:lpstr>
      <vt:lpstr>TECHNOLOGY USED</vt:lpstr>
      <vt:lpstr>MODULES </vt:lpstr>
      <vt:lpstr>PROPOSED SYSTEM(CITIZEN LOGIN)</vt:lpstr>
      <vt:lpstr>PROPOSED SYSTEM(POLICE LOGIN)</vt:lpstr>
      <vt:lpstr>Output screens</vt:lpstr>
      <vt:lpstr>PowerPoint Presentation</vt:lpstr>
      <vt:lpstr>PowerPoint Presentation</vt:lpstr>
      <vt:lpstr>PowerPoint Presentation</vt:lpstr>
      <vt:lpstr>PowerPoint Presentation</vt:lpstr>
      <vt:lpstr>PowerPoint Presentation</vt:lpstr>
      <vt:lpstr>conclusion</vt:lpstr>
      <vt:lpstr>Any queries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E-FIR/Electronic First Information Report</dc:title>
  <dc:creator>Nisha Bhavani</dc:creator>
  <cp:lastModifiedBy>Manasa Gopidi</cp:lastModifiedBy>
  <cp:revision>9</cp:revision>
  <dcterms:created xsi:type="dcterms:W3CDTF">2024-01-31T11:20:00Z</dcterms:created>
  <dcterms:modified xsi:type="dcterms:W3CDTF">2024-09-22T10:33:27Z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08A0A4AC24C34701A4174769AA9128B3_12</vt:lpwstr>
  </property>
  <property fmtid="{D5CDD505-2E9C-101B-9397-08002B2CF9AE}" pid="3" name="KSOProductBuildVer">
    <vt:lpwstr>1033-12.2.0.17562</vt:lpwstr>
  </property>
</Properties>
</file>